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8" r:id="rId4"/>
    <p:sldId id="262" r:id="rId5"/>
    <p:sldId id="273" r:id="rId6"/>
    <p:sldId id="271" r:id="rId7"/>
    <p:sldId id="272" r:id="rId8"/>
    <p:sldId id="274" r:id="rId9"/>
    <p:sldId id="277" r:id="rId10"/>
    <p:sldId id="263" r:id="rId11"/>
    <p:sldId id="275" r:id="rId12"/>
    <p:sldId id="276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/>
    <p:restoredTop sz="75051"/>
  </p:normalViewPr>
  <p:slideViewPr>
    <p:cSldViewPr snapToGrid="0" snapToObjects="1">
      <p:cViewPr varScale="1">
        <p:scale>
          <a:sx n="127" d="100"/>
          <a:sy n="127" d="100"/>
        </p:scale>
        <p:origin x="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D8235-D786-6A48-A3D8-ACCF56B330CA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00646C-9ADD-7140-A8C8-B7230FB93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26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0646C-9ADD-7140-A8C8-B7230FB93A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0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0646C-9ADD-7140-A8C8-B7230FB93A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6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0646C-9ADD-7140-A8C8-B7230FB93A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00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C++ most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0646C-9ADD-7140-A8C8-B7230FB93A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16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C++ most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0646C-9ADD-7140-A8C8-B7230FB93A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13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C++ most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0646C-9ADD-7140-A8C8-B7230FB93A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46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C++ most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0646C-9ADD-7140-A8C8-B7230FB93A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96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0646C-9ADD-7140-A8C8-B7230FB93A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68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ABCD (Accumulator, Base, Count, Data)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0646C-9ADD-7140-A8C8-B7230FB93A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64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0646C-9ADD-7140-A8C8-B7230FB93A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20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0646C-9ADD-7140-A8C8-B7230FB93A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22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EA39-A53B-3148-902F-75EE054C7F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83EC69-6A78-7B46-A2E7-8CB456384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520A1-F733-3042-9CFD-C90533A5C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C28B-6A00-4B44-9443-48AF94D8A439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845C3-77C8-C940-8BFE-011570243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C6405-4D38-2F48-8494-AD75E7A3F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3E1-9864-6D41-AA33-D692CA9F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9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B5AFC-8CE1-DF45-A571-14A38AF83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580203-7038-2C4F-8848-2D5446CD0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2C664-6E7E-6246-803D-0A80CA6F6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C28B-6A00-4B44-9443-48AF94D8A439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C68C0-F8E9-EC47-967A-CC751332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6D51C-148C-BB4E-9F04-DCF0D7E0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3E1-9864-6D41-AA33-D692CA9F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36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FB6E08-ACDF-8E49-BAD2-C24BC05572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B21EA3-26AA-E445-9C64-F03A9864B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48025-19D4-CA46-861A-23C95A671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C28B-6A00-4B44-9443-48AF94D8A439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D95E2-94C3-1E4E-9BA9-7838EEE8C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14E3D-A392-1944-834E-12D270F1B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3E1-9864-6D41-AA33-D692CA9F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114-F1A5-7D43-8F8D-456B21FAD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D476F-F68A-8E4F-B655-F110CC20A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48CF7-AB25-2942-A6A9-12E340348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C28B-6A00-4B44-9443-48AF94D8A439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4E8AC-E4B5-9644-98FF-D9D33F72B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557F4-132F-7C48-81CF-179FB8DD2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3E1-9864-6D41-AA33-D692CA9F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7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EF134-9CAC-7C45-9034-76F684618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AC4A4-C371-684E-BCD9-9DD222BBD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A241F-087C-3F47-9E1D-0EC352D50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C28B-6A00-4B44-9443-48AF94D8A439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35DA3-1159-D94A-88D8-D82C0CD9F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6A9AB-32D4-C444-908A-ECE4B907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3E1-9864-6D41-AA33-D692CA9F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0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8CCE-A9AF-A544-903A-7E885123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158CA-B163-5B42-9719-599626B15E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1BBE1C-5223-314A-A942-6D3C797A9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B87A0-3003-A141-B392-F731C4303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C28B-6A00-4B44-9443-48AF94D8A439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C1406-3EF9-F04C-A9AB-DF3153EC7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70D5-7140-6743-9C98-5DD995ACF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3E1-9864-6D41-AA33-D692CA9F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6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C3325-EB70-574E-BF57-11CC4D07C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D8F77-1D30-594E-B442-DE3BA8C72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95DE5-09EF-8144-8386-5085A36F0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14BF96-46E2-F645-B2BE-F260A4652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5CE8C4-6F87-3B4E-9C99-7679F34C75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BCD769-F704-EB4F-B70E-4AF8E4831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C28B-6A00-4B44-9443-48AF94D8A439}" type="datetimeFigureOut">
              <a:rPr lang="en-US" smtClean="0"/>
              <a:t>4/10/18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EE2276-22D0-6540-9266-67636AC6B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6E6C7B-131D-EB48-AAE6-001A8277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3E1-9864-6D41-AA33-D692CA9F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3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11115-FFCA-C64B-BFDE-35B974741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395746-8F9A-A34E-A8B5-BBFAA3A7B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C28B-6A00-4B44-9443-48AF94D8A439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3F6F1-422A-294B-9F52-1091D4EDF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DF10B-9207-DF46-A8C4-B319BA46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3E1-9864-6D41-AA33-D692CA9F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9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513525-23EB-2745-AA18-8DA180511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C28B-6A00-4B44-9443-48AF94D8A439}" type="datetimeFigureOut">
              <a:rPr lang="en-US" smtClean="0"/>
              <a:t>4/10/18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3AC66-B3C3-C943-A5CB-B0261C5F2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D2717-4333-B94D-8430-8E806376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3E1-9864-6D41-AA33-D692CA9F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6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63213-291B-3D4E-B934-6B4B772E8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4554F-27C1-934E-9A28-8EA488F6F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9B235-66B1-0647-A005-E8DA9C09E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7BF2BD-FF89-E742-BBCE-7549F9C82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C28B-6A00-4B44-9443-48AF94D8A439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908EC-B692-9541-B433-0FE360487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95EA9-D201-4743-A167-F0324EC53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3E1-9864-6D41-AA33-D692CA9F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15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0447B-7454-8D46-9437-AFA9D0BF5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78FFDC-17AA-E947-9C85-9249240CEB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6BAEB4-D306-6143-ACB6-B582DD122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05CA14-EC8E-9346-A393-7F949AA76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C28B-6A00-4B44-9443-48AF94D8A439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D1995-1925-4D4D-8C58-3D2E7901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BB3350-941C-E148-B01B-002E0B287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3E1-9864-6D41-AA33-D692CA9F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0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CB17C6-EE93-9F40-AD46-23EC29883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21C51-F19F-774B-86DF-762D2D019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26AAB-20AD-D34D-A328-F30B1DF9AE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EC28B-6A00-4B44-9443-48AF94D8A439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F7D31-4631-584B-B8E5-D9B3EE063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DE2C3-47A3-0D49-9059-084957021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693E1-9864-6D41-AA33-D692CA9F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7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eginners.re/" TargetMode="External"/><Relationship Id="rId5" Type="http://schemas.openxmlformats.org/officeDocument/2006/relationships/hyperlink" Target="http://www.woodmann.com/" TargetMode="External"/><Relationship Id="rId4" Type="http://schemas.openxmlformats.org/officeDocument/2006/relationships/hyperlink" Target="http://acrigs.com/FRAVIA/entran.ht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3.tiff"/><Relationship Id="rId7" Type="http://schemas.openxmlformats.org/officeDocument/2006/relationships/hyperlink" Target="https://en.wikipedia.org/wiki/Window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Library_(computer_science)" TargetMode="External"/><Relationship Id="rId5" Type="http://schemas.openxmlformats.org/officeDocument/2006/relationships/hyperlink" Target="https://en.wikipedia.org/wiki/Object-oriented_programming" TargetMode="External"/><Relationship Id="rId4" Type="http://schemas.openxmlformats.org/officeDocument/2006/relationships/hyperlink" Target="https://en.wikipedia.org/wiki/C++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uter_progra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Debugging" TargetMode="External"/><Relationship Id="rId4" Type="http://schemas.openxmlformats.org/officeDocument/2006/relationships/hyperlink" Target="https://en.wikipedia.org/wiki/Software_testin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0FB7BC-DC7D-C84C-B40C-4597C9E94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192001" cy="239721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E039FC2-3E8D-1E4C-A85E-4B33D7571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621" y="3776820"/>
            <a:ext cx="10994760" cy="85920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FC0"/>
                </a:solidFill>
              </a:rPr>
              <a:t>A view into Software Cracking Part 2</a:t>
            </a:r>
            <a:br>
              <a:rPr lang="en-US" dirty="0">
                <a:solidFill>
                  <a:srgbClr val="00BFC0"/>
                </a:solidFill>
              </a:rPr>
            </a:br>
            <a:r>
              <a:rPr lang="en-US" sz="3600" dirty="0">
                <a:solidFill>
                  <a:srgbClr val="00BFC0"/>
                </a:solidFill>
              </a:rPr>
              <a:t>Kalli </a:t>
            </a:r>
            <a:r>
              <a:rPr lang="en-US" sz="3300" dirty="0" err="1">
                <a:solidFill>
                  <a:srgbClr val="00BFC0"/>
                </a:solidFill>
              </a:rPr>
              <a:t>Schlauch</a:t>
            </a:r>
            <a:r>
              <a:rPr lang="en-US" sz="3600" dirty="0">
                <a:solidFill>
                  <a:srgbClr val="00BFC0"/>
                </a:solidFill>
              </a:rPr>
              <a:t> – GCIH, CEH, TCSM</a:t>
            </a:r>
            <a:endParaRPr lang="en-US" dirty="0">
              <a:solidFill>
                <a:srgbClr val="00BFC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3865F6F-FBF8-B349-911B-656444741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1" y="4952542"/>
            <a:ext cx="10994760" cy="12216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Activation codes and </a:t>
            </a:r>
            <a:r>
              <a:rPr lang="en-US" dirty="0" err="1">
                <a:solidFill>
                  <a:schemeClr val="bg1"/>
                </a:solidFill>
              </a:rPr>
              <a:t>KeyGens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82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E206995-BC92-B44D-AD27-AE47D723F396}"/>
              </a:ext>
            </a:extLst>
          </p:cNvPr>
          <p:cNvSpPr txBox="1">
            <a:spLocks/>
          </p:cNvSpPr>
          <p:nvPr/>
        </p:nvSpPr>
        <p:spPr>
          <a:xfrm>
            <a:off x="3034749" y="466399"/>
            <a:ext cx="5925992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00BFC0"/>
                </a:solidFill>
                <a:latin typeface="Calibri"/>
              </a:rPr>
              <a:t>Playing Hopscotch</a:t>
            </a:r>
          </a:p>
          <a:p>
            <a:r>
              <a:rPr lang="en-US" sz="2400" dirty="0">
                <a:solidFill>
                  <a:schemeClr val="bg1"/>
                </a:solidFill>
                <a:latin typeface="Calibri"/>
              </a:rPr>
              <a:t>Flipping Jumps!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6826A-3C55-B54E-889A-A36EDBB15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06" r="12664"/>
          <a:stretch/>
        </p:blipFill>
        <p:spPr>
          <a:xfrm>
            <a:off x="0" y="0"/>
            <a:ext cx="2809461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B859F98-7AC2-D243-BB31-1401A4B210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76"/>
          <a:stretch/>
        </p:blipFill>
        <p:spPr>
          <a:xfrm>
            <a:off x="3841240" y="357809"/>
            <a:ext cx="8655890" cy="650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5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0FB7BC-DC7D-C84C-B40C-4597C9E94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192001" cy="239721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E039FC2-3E8D-1E4C-A85E-4B33D7571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621" y="3776820"/>
            <a:ext cx="10994760" cy="85920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Live Demo 1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3865F6F-FBF8-B349-911B-656444741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1" y="4952542"/>
            <a:ext cx="10994760" cy="122163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BFC0"/>
                </a:solidFill>
              </a:rPr>
              <a:t>Find our own personal activation code </a:t>
            </a:r>
          </a:p>
          <a:p>
            <a:r>
              <a:rPr lang="en-US" sz="3600" dirty="0" err="1">
                <a:solidFill>
                  <a:srgbClr val="00BFC0"/>
                </a:solidFill>
              </a:rPr>
              <a:t>CSec</a:t>
            </a:r>
            <a:r>
              <a:rPr lang="en-US" sz="3600" dirty="0">
                <a:solidFill>
                  <a:srgbClr val="00BFC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90665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0FB7BC-DC7D-C84C-B40C-4597C9E94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192001" cy="239721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E039FC2-3E8D-1E4C-A85E-4B33D7571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621" y="3776820"/>
            <a:ext cx="10994760" cy="85920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Live Demo 2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3865F6F-FBF8-B349-911B-656444741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1" y="4952542"/>
            <a:ext cx="10994760" cy="122163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BFC0"/>
                </a:solidFill>
              </a:rPr>
              <a:t>Clean Slate – we start from scratch!</a:t>
            </a:r>
          </a:p>
          <a:p>
            <a:r>
              <a:rPr lang="en-US" sz="3600" dirty="0">
                <a:solidFill>
                  <a:srgbClr val="00BFC0"/>
                </a:solidFill>
              </a:rPr>
              <a:t>Understand the algorithm and create a </a:t>
            </a:r>
            <a:r>
              <a:rPr lang="en-US" sz="3600" dirty="0" err="1">
                <a:solidFill>
                  <a:srgbClr val="00BFC0"/>
                </a:solidFill>
              </a:rPr>
              <a:t>keygen</a:t>
            </a:r>
            <a:endParaRPr lang="en-US" sz="3600" dirty="0">
              <a:solidFill>
                <a:srgbClr val="00BFC0"/>
              </a:solidFill>
            </a:endParaRPr>
          </a:p>
          <a:p>
            <a:endParaRPr lang="en-US" sz="3600" dirty="0">
              <a:solidFill>
                <a:srgbClr val="00B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08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C764C0-1D50-C844-8AB3-31D864635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" r="32312"/>
          <a:stretch/>
        </p:blipFill>
        <p:spPr>
          <a:xfrm>
            <a:off x="0" y="0"/>
            <a:ext cx="2446638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E206995-BC92-B44D-AD27-AE47D723F396}"/>
              </a:ext>
            </a:extLst>
          </p:cNvPr>
          <p:cNvSpPr txBox="1">
            <a:spLocks/>
          </p:cNvSpPr>
          <p:nvPr/>
        </p:nvSpPr>
        <p:spPr>
          <a:xfrm>
            <a:off x="2755555" y="850712"/>
            <a:ext cx="8815863" cy="6694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00BFC0"/>
                </a:solidFill>
                <a:latin typeface="Calibri"/>
              </a:rPr>
              <a:t>What next?</a:t>
            </a:r>
          </a:p>
          <a:p>
            <a:r>
              <a:rPr lang="en-US" sz="2000" dirty="0">
                <a:solidFill>
                  <a:schemeClr val="bg1"/>
                </a:solidFill>
                <a:latin typeface="Calibri"/>
              </a:rPr>
              <a:t>Where do I find further reading material?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C2D9FE-AB1A-ED4A-94B2-B0AE03323AB5}"/>
              </a:ext>
            </a:extLst>
          </p:cNvPr>
          <p:cNvSpPr txBox="1">
            <a:spLocks/>
          </p:cNvSpPr>
          <p:nvPr/>
        </p:nvSpPr>
        <p:spPr>
          <a:xfrm>
            <a:off x="2755555" y="1974573"/>
            <a:ext cx="8815863" cy="47104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To learn more about this subject there is an array of tutorials. Some of them even discussing specific software. Careful browsing … </a:t>
            </a:r>
          </a:p>
          <a:p>
            <a:pPr marL="0" indent="0">
              <a:buNone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OLD/still valid! </a:t>
            </a:r>
            <a:r>
              <a:rPr lang="en-US" sz="2400" dirty="0"/>
              <a:t>HCU material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+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Fravia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/+ORC (crawled) </a:t>
            </a:r>
            <a:r>
              <a:rPr lang="en-US" sz="2400" dirty="0">
                <a:hlinkClick r:id="rId4"/>
              </a:rPr>
              <a:t>http://acrigs.com/FRAVIA/entran.htm</a:t>
            </a:r>
            <a:r>
              <a:rPr lang="en-US" sz="2400" dirty="0"/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r>
              <a:rPr lang="en-US" sz="2400" dirty="0"/>
              <a:t>OLD/still valid! </a:t>
            </a:r>
            <a:r>
              <a:rPr lang="en-US" sz="2400" dirty="0">
                <a:hlinkClick r:id="rId5"/>
              </a:rPr>
              <a:t>www.woodmann.com</a:t>
            </a:r>
            <a:r>
              <a:rPr lang="en-US" sz="2400" dirty="0"/>
              <a:t> web archives of tuts, </a:t>
            </a:r>
            <a:r>
              <a:rPr lang="en-US" sz="2400" dirty="0" err="1"/>
              <a:t>etc</a:t>
            </a:r>
            <a:endParaRPr lang="en-US" sz="2400" dirty="0"/>
          </a:p>
          <a:p>
            <a:r>
              <a:rPr lang="en-US" sz="2400" dirty="0">
                <a:hlinkClick r:id="rId6"/>
              </a:rPr>
              <a:t>https://beginners.re/</a:t>
            </a:r>
            <a:r>
              <a:rPr lang="en-US" sz="2400" dirty="0"/>
              <a:t>  reverse engineering for beginners, free eBook</a:t>
            </a:r>
          </a:p>
          <a:p>
            <a:pPr marL="0" indent="0">
              <a:buNone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0" indent="0">
              <a:buNone/>
            </a:pPr>
            <a:r>
              <a:rPr lang="en-US" dirty="0"/>
              <a:t>Debugging and key-generators: can I come back?	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6162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C764C0-1D50-C844-8AB3-31D864635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" r="32312"/>
          <a:stretch/>
        </p:blipFill>
        <p:spPr>
          <a:xfrm>
            <a:off x="0" y="0"/>
            <a:ext cx="2446638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E206995-BC92-B44D-AD27-AE47D723F396}"/>
              </a:ext>
            </a:extLst>
          </p:cNvPr>
          <p:cNvSpPr txBox="1">
            <a:spLocks/>
          </p:cNvSpPr>
          <p:nvPr/>
        </p:nvSpPr>
        <p:spPr>
          <a:xfrm>
            <a:off x="2755555" y="850712"/>
            <a:ext cx="8815863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FC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Disclaimer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C2D9FE-AB1A-ED4A-94B2-B0AE03323AB5}"/>
              </a:ext>
            </a:extLst>
          </p:cNvPr>
          <p:cNvSpPr txBox="1">
            <a:spLocks/>
          </p:cNvSpPr>
          <p:nvPr/>
        </p:nvSpPr>
        <p:spPr>
          <a:xfrm>
            <a:off x="2755555" y="1605522"/>
            <a:ext cx="8815863" cy="3918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content and views in this presentation are in no relation to my employer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 know nothing! – the content is not based on any training, rather my own observations and experiments from a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time back (yet still relevant)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850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C764C0-1D50-C844-8AB3-31D864635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" r="32312"/>
          <a:stretch/>
        </p:blipFill>
        <p:spPr>
          <a:xfrm>
            <a:off x="0" y="0"/>
            <a:ext cx="2446638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E206995-BC92-B44D-AD27-AE47D723F396}"/>
              </a:ext>
            </a:extLst>
          </p:cNvPr>
          <p:cNvSpPr txBox="1">
            <a:spLocks/>
          </p:cNvSpPr>
          <p:nvPr/>
        </p:nvSpPr>
        <p:spPr>
          <a:xfrm>
            <a:off x="2755555" y="850712"/>
            <a:ext cx="8815863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BFC0"/>
                </a:solidFill>
                <a:latin typeface="Calibri"/>
              </a:rPr>
              <a:t>Todays Agenda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BFC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C2D9FE-AB1A-ED4A-94B2-B0AE03323AB5}"/>
              </a:ext>
            </a:extLst>
          </p:cNvPr>
          <p:cNvSpPr txBox="1">
            <a:spLocks/>
          </p:cNvSpPr>
          <p:nvPr/>
        </p:nvSpPr>
        <p:spPr>
          <a:xfrm>
            <a:off x="2755555" y="1605522"/>
            <a:ext cx="8815863" cy="3918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Show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cool stuff, but this comes at a price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>
                <a:solidFill>
                  <a:sysClr val="window" lastClr="FFFFFF"/>
                </a:solidFill>
                <a:latin typeface="Calibri"/>
              </a:rPr>
              <a:t>Gather Activation code (demo)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Understand Algorithm and create </a:t>
            </a:r>
            <a:r>
              <a:rPr kumimoji="0" lang="en-US" sz="2800" b="0" i="0" u="none" strike="noStrike" kern="1200" cap="none" spc="0" normalizeH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Keygen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(demo)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5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E206995-BC92-B44D-AD27-AE47D723F396}"/>
              </a:ext>
            </a:extLst>
          </p:cNvPr>
          <p:cNvSpPr txBox="1">
            <a:spLocks/>
          </p:cNvSpPr>
          <p:nvPr/>
        </p:nvSpPr>
        <p:spPr>
          <a:xfrm>
            <a:off x="476181" y="506155"/>
            <a:ext cx="8815863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00BFC0"/>
                </a:solidFill>
                <a:latin typeface="Calibri"/>
              </a:rPr>
              <a:t>Windows Applications</a:t>
            </a:r>
          </a:p>
          <a:p>
            <a:r>
              <a:rPr lang="en-US" sz="2400" dirty="0">
                <a:solidFill>
                  <a:schemeClr val="bg1"/>
                </a:solidFill>
                <a:latin typeface="Calibri"/>
              </a:rPr>
              <a:t>Visual Studio, C++, Assembly, Machine Code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0A3522-2C2D-3741-84D8-DA0883F9F079}"/>
              </a:ext>
            </a:extLst>
          </p:cNvPr>
          <p:cNvGrpSpPr/>
          <p:nvPr/>
        </p:nvGrpSpPr>
        <p:grpSpPr>
          <a:xfrm>
            <a:off x="4820409" y="925011"/>
            <a:ext cx="7371591" cy="5936451"/>
            <a:chOff x="4820409" y="925011"/>
            <a:chExt cx="7371591" cy="593645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0DE7A3-C4DF-4D4B-8B85-D3AC3A20D37B}"/>
                </a:ext>
              </a:extLst>
            </p:cNvPr>
            <p:cNvSpPr/>
            <p:nvPr/>
          </p:nvSpPr>
          <p:spPr>
            <a:xfrm>
              <a:off x="6114615" y="1393925"/>
              <a:ext cx="124758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Libraries</a:t>
              </a: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BAECECD-7429-024D-91A0-EEA407A82F38}"/>
                </a:ext>
              </a:extLst>
            </p:cNvPr>
            <p:cNvSpPr/>
            <p:nvPr/>
          </p:nvSpPr>
          <p:spPr>
            <a:xfrm>
              <a:off x="7698162" y="3723862"/>
              <a:ext cx="4493837" cy="31376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CDE026B-40C3-5649-B850-AA6A20ABEAB6}"/>
                </a:ext>
              </a:extLst>
            </p:cNvPr>
            <p:cNvSpPr/>
            <p:nvPr/>
          </p:nvSpPr>
          <p:spPr>
            <a:xfrm>
              <a:off x="7698162" y="925011"/>
              <a:ext cx="4493838" cy="348796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F817C2-6E52-6544-AAC1-108DE4373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971" y="1566176"/>
              <a:ext cx="784644" cy="784644"/>
            </a:xfrm>
            <a:prstGeom prst="rect">
              <a:avLst/>
            </a:prstGeom>
          </p:spPr>
        </p:pic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621B21FE-94ED-7444-9ABC-2373A4579F0D}"/>
                </a:ext>
              </a:extLst>
            </p:cNvPr>
            <p:cNvSpPr/>
            <p:nvPr/>
          </p:nvSpPr>
          <p:spPr>
            <a:xfrm>
              <a:off x="4820409" y="2328291"/>
              <a:ext cx="2541792" cy="1078871"/>
            </a:xfrm>
            <a:prstGeom prst="rightArrow">
              <a:avLst/>
            </a:prstGeom>
            <a:solidFill>
              <a:srgbClr val="00BFC0"/>
            </a:solidFill>
            <a:ln w="76200">
              <a:solidFill>
                <a:srgbClr val="00BF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C-Compiler and linker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404FD6-2CC6-1049-AD70-7EB4C19852AC}"/>
                </a:ext>
              </a:extLst>
            </p:cNvPr>
            <p:cNvSpPr/>
            <p:nvPr/>
          </p:nvSpPr>
          <p:spPr>
            <a:xfrm>
              <a:off x="9233803" y="1190656"/>
              <a:ext cx="1823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Portable Executable (PE)</a:t>
              </a:r>
              <a:endParaRPr lang="en-US" sz="14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9D28284-7F1C-1541-B7F8-EFD6B1C16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3803" y="2109342"/>
              <a:ext cx="1660829" cy="166082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88DCCA-7803-CB47-A1C5-477BA43C0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01888" y="4169277"/>
              <a:ext cx="4390112" cy="2688723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BE0720D-FBF9-9E4E-A09F-FE49A72CB8A2}"/>
              </a:ext>
            </a:extLst>
          </p:cNvPr>
          <p:cNvSpPr/>
          <p:nvPr/>
        </p:nvSpPr>
        <p:spPr>
          <a:xfrm>
            <a:off x="553758" y="1375837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C586C0"/>
                </a:solidFill>
                <a:latin typeface="Menlo" panose="020B0609030804020204" pitchFamily="49" charset="0"/>
              </a:rPr>
              <a:t>#include</a:t>
            </a:r>
            <a:r>
              <a:rPr lang="en-US" sz="1400" dirty="0">
                <a:solidFill>
                  <a:srgbClr val="569CD6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panose="020B0609030804020204" pitchFamily="49" charset="0"/>
              </a:rPr>
              <a:t>&lt;</a:t>
            </a:r>
            <a:r>
              <a:rPr lang="en-US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stdio.h</a:t>
            </a:r>
            <a:r>
              <a:rPr lang="en-US" sz="1400" dirty="0">
                <a:solidFill>
                  <a:srgbClr val="CE9178"/>
                </a:solidFill>
                <a:latin typeface="Menlo" panose="020B060903080402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pPr lvl="1"/>
            <a:r>
              <a:rPr lang="en-US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 a=</a:t>
            </a:r>
            <a:r>
              <a:rPr lang="en-US" sz="14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US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 b=</a:t>
            </a:r>
            <a:r>
              <a:rPr lang="en-US" sz="1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US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 c=</a:t>
            </a:r>
            <a:r>
              <a:rPr lang="en-US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a+b</a:t>
            </a:r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US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printf</a:t>
            </a:r>
            <a:r>
              <a:rPr lang="en-US" sz="1400" dirty="0">
                <a:solidFill>
                  <a:srgbClr val="569CD6"/>
                </a:solidFill>
                <a:latin typeface="Menlo" panose="020B0609030804020204" pitchFamily="49" charset="0"/>
              </a:rPr>
              <a:t>("</a:t>
            </a:r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</a:rPr>
              <a:t>result is </a:t>
            </a:r>
            <a:r>
              <a:rPr lang="en-US" sz="1400" dirty="0">
                <a:solidFill>
                  <a:srgbClr val="569CD6"/>
                </a:solidFill>
                <a:latin typeface="Menlo" panose="020B0609030804020204" pitchFamily="49" charset="0"/>
              </a:rPr>
              <a:t>%d", c);</a:t>
            </a:r>
          </a:p>
          <a:p>
            <a:pPr lvl="1"/>
            <a:r>
              <a:rPr lang="en-US" sz="1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4E79BFF-3181-1B4B-B646-1F83A0FAB191}"/>
              </a:ext>
            </a:extLst>
          </p:cNvPr>
          <p:cNvGrpSpPr/>
          <p:nvPr/>
        </p:nvGrpSpPr>
        <p:grpSpPr>
          <a:xfrm>
            <a:off x="476180" y="4169277"/>
            <a:ext cx="6959599" cy="2246769"/>
            <a:chOff x="478283" y="3828852"/>
            <a:chExt cx="6409656" cy="224676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99B0A9-5884-A943-BAFD-8920C297801F}"/>
                </a:ext>
              </a:extLst>
            </p:cNvPr>
            <p:cNvSpPr/>
            <p:nvPr/>
          </p:nvSpPr>
          <p:spPr>
            <a:xfrm>
              <a:off x="478283" y="3828852"/>
              <a:ext cx="6096000" cy="224676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400" dirty="0">
                  <a:solidFill>
                    <a:srgbClr val="569CD6"/>
                  </a:solidFill>
                  <a:latin typeface="Menlo" panose="020B0609030804020204" pitchFamily="49" charset="0"/>
                </a:rPr>
                <a:t>MOV</a:t>
              </a:r>
              <a:r>
                <a:rPr lang="en-US" sz="1400" dirty="0">
                  <a:solidFill>
                    <a:srgbClr val="D4D4D4"/>
                  </a:solidFill>
                  <a:latin typeface="Menlo" panose="020B0609030804020204" pitchFamily="49" charset="0"/>
                </a:rPr>
                <a:t> EAX, </a:t>
              </a:r>
              <a:r>
                <a:rPr lang="en-US" sz="1400" dirty="0">
                  <a:solidFill>
                    <a:srgbClr val="B5CEA8"/>
                  </a:solidFill>
                  <a:latin typeface="Menlo" panose="020B0609030804020204" pitchFamily="49" charset="0"/>
                </a:rPr>
                <a:t>2</a:t>
              </a:r>
              <a:endParaRPr lang="en-US" sz="1400" dirty="0">
                <a:solidFill>
                  <a:srgbClr val="D4D4D4"/>
                </a:solidFill>
                <a:latin typeface="Menlo" panose="020B0609030804020204" pitchFamily="49" charset="0"/>
              </a:endParaRPr>
            </a:p>
            <a:p>
              <a:r>
                <a:rPr lang="en-US" sz="1400" dirty="0">
                  <a:solidFill>
                    <a:srgbClr val="569CD6"/>
                  </a:solidFill>
                  <a:latin typeface="Menlo" panose="020B0609030804020204" pitchFamily="49" charset="0"/>
                </a:rPr>
                <a:t>MOV</a:t>
              </a:r>
              <a:r>
                <a:rPr lang="en-US" sz="1400" dirty="0">
                  <a:solidFill>
                    <a:srgbClr val="D4D4D4"/>
                  </a:solidFill>
                  <a:latin typeface="Menlo" panose="020B0609030804020204" pitchFamily="49" charset="0"/>
                </a:rPr>
                <a:t> EBX, </a:t>
              </a:r>
              <a:r>
                <a:rPr lang="en-US" sz="1400" dirty="0">
                  <a:solidFill>
                    <a:srgbClr val="B5CEA8"/>
                  </a:solidFill>
                  <a:latin typeface="Menlo" panose="020B0609030804020204" pitchFamily="49" charset="0"/>
                </a:rPr>
                <a:t>3</a:t>
              </a:r>
              <a:endParaRPr lang="en-US" sz="1400" dirty="0">
                <a:solidFill>
                  <a:srgbClr val="D4D4D4"/>
                </a:solidFill>
                <a:latin typeface="Menlo" panose="020B0609030804020204" pitchFamily="49" charset="0"/>
              </a:endParaRPr>
            </a:p>
            <a:p>
              <a:r>
                <a:rPr lang="en-US" sz="1400" dirty="0">
                  <a:solidFill>
                    <a:srgbClr val="569CD6"/>
                  </a:solidFill>
                  <a:latin typeface="Menlo" panose="020B0609030804020204" pitchFamily="49" charset="0"/>
                </a:rPr>
                <a:t>ADD</a:t>
              </a:r>
              <a:r>
                <a:rPr lang="en-US" sz="1400" dirty="0">
                  <a:solidFill>
                    <a:srgbClr val="D4D4D4"/>
                  </a:solidFill>
                  <a:latin typeface="Menlo" panose="020B0609030804020204" pitchFamily="49" charset="0"/>
                </a:rPr>
                <a:t> EAX, EBX</a:t>
              </a:r>
            </a:p>
            <a:p>
              <a:r>
                <a:rPr lang="en-US" sz="1400" dirty="0">
                  <a:solidFill>
                    <a:srgbClr val="D4D4D4"/>
                  </a:solidFill>
                  <a:latin typeface="Menlo" panose="020B0609030804020204" pitchFamily="49" charset="0"/>
                </a:rPr>
                <a:t>...</a:t>
              </a:r>
            </a:p>
            <a:p>
              <a:br>
                <a:rPr lang="en-US" sz="1400" dirty="0">
                  <a:solidFill>
                    <a:srgbClr val="D4D4D4"/>
                  </a:solidFill>
                  <a:latin typeface="Menlo" panose="020B0609030804020204" pitchFamily="49" charset="0"/>
                </a:rPr>
              </a:br>
              <a:r>
                <a:rPr lang="en-US" sz="1400" dirty="0">
                  <a:solidFill>
                    <a:srgbClr val="D4D4D4"/>
                  </a:solidFill>
                  <a:latin typeface="Menlo" panose="020B0609030804020204" pitchFamily="49" charset="0"/>
                </a:rPr>
                <a:t>.section __TEXT,__</a:t>
              </a:r>
              <a:r>
                <a:rPr lang="en-US" sz="1400" dirty="0" err="1">
                  <a:solidFill>
                    <a:srgbClr val="D4D4D4"/>
                  </a:solidFill>
                  <a:latin typeface="Menlo" panose="020B0609030804020204" pitchFamily="49" charset="0"/>
                </a:rPr>
                <a:t>cstring,cstring_literals</a:t>
              </a:r>
              <a:endParaRPr lang="en-US" sz="1400" dirty="0">
                <a:solidFill>
                  <a:srgbClr val="D4D4D4"/>
                </a:solidFill>
                <a:latin typeface="Menlo" panose="020B0609030804020204" pitchFamily="49" charset="0"/>
              </a:endParaRPr>
            </a:p>
            <a:p>
              <a:r>
                <a:rPr lang="en-US" sz="1400" dirty="0">
                  <a:solidFill>
                    <a:srgbClr val="DCDCAA"/>
                  </a:solidFill>
                  <a:latin typeface="Menlo" panose="020B0609030804020204" pitchFamily="49" charset="0"/>
                </a:rPr>
                <a:t>L_.</a:t>
              </a:r>
              <a:r>
                <a:rPr lang="en-US" sz="1400" dirty="0" err="1">
                  <a:solidFill>
                    <a:srgbClr val="DCDCAA"/>
                  </a:solidFill>
                  <a:latin typeface="Menlo" panose="020B0609030804020204" pitchFamily="49" charset="0"/>
                </a:rPr>
                <a:t>str</a:t>
              </a:r>
              <a:r>
                <a:rPr lang="en-US" sz="1400" dirty="0">
                  <a:solidFill>
                    <a:srgbClr val="DCDCAA"/>
                  </a:solidFill>
                  <a:latin typeface="Menlo" panose="020B0609030804020204" pitchFamily="49" charset="0"/>
                </a:rPr>
                <a:t>:</a:t>
              </a:r>
              <a:r>
                <a:rPr lang="en-US" sz="1400" dirty="0">
                  <a:solidFill>
                    <a:srgbClr val="D4D4D4"/>
                  </a:solidFill>
                  <a:latin typeface="Menlo" panose="020B0609030804020204" pitchFamily="49" charset="0"/>
                </a:rPr>
                <a:t> ## @.</a:t>
              </a:r>
              <a:r>
                <a:rPr lang="en-US" sz="1400" dirty="0" err="1">
                  <a:solidFill>
                    <a:srgbClr val="569CD6"/>
                  </a:solidFill>
                  <a:latin typeface="Menlo" panose="020B0609030804020204" pitchFamily="49" charset="0"/>
                </a:rPr>
                <a:t>str</a:t>
              </a:r>
              <a:endParaRPr lang="en-US" sz="1400" dirty="0">
                <a:solidFill>
                  <a:srgbClr val="D4D4D4"/>
                </a:solidFill>
                <a:latin typeface="Menlo" panose="020B0609030804020204" pitchFamily="49" charset="0"/>
              </a:endParaRPr>
            </a:p>
            <a:p>
              <a:r>
                <a:rPr lang="en-US" sz="1400" dirty="0">
                  <a:solidFill>
                    <a:srgbClr val="569CD6"/>
                  </a:solidFill>
                  <a:latin typeface="Menlo" panose="020B0609030804020204" pitchFamily="49" charset="0"/>
                </a:rPr>
                <a:t>.</a:t>
              </a:r>
              <a:r>
                <a:rPr lang="en-US" sz="1400" dirty="0" err="1">
                  <a:solidFill>
                    <a:srgbClr val="569CD6"/>
                  </a:solidFill>
                  <a:latin typeface="Menlo" panose="020B0609030804020204" pitchFamily="49" charset="0"/>
                </a:rPr>
                <a:t>asciz</a:t>
              </a:r>
              <a:r>
                <a:rPr lang="en-US" sz="1400" dirty="0">
                  <a:solidFill>
                    <a:srgbClr val="569CD6"/>
                  </a:solidFill>
                  <a:latin typeface="Menlo" panose="020B0609030804020204" pitchFamily="49" charset="0"/>
                </a:rPr>
                <a:t> "</a:t>
              </a:r>
              <a:r>
                <a:rPr lang="en-US" sz="1400" dirty="0">
                  <a:solidFill>
                    <a:srgbClr val="FF0000"/>
                  </a:solidFill>
                  <a:latin typeface="Menlo" panose="020B0609030804020204" pitchFamily="49" charset="0"/>
                </a:rPr>
                <a:t>result is </a:t>
              </a:r>
              <a:r>
                <a:rPr lang="en-US" sz="1400" dirty="0">
                  <a:solidFill>
                    <a:srgbClr val="569CD6"/>
                  </a:solidFill>
                  <a:latin typeface="Menlo" panose="020B0609030804020204" pitchFamily="49" charset="0"/>
                </a:rPr>
                <a:t>%d"</a:t>
              </a:r>
            </a:p>
            <a:p>
              <a:br>
                <a:rPr lang="en-US" sz="1400" dirty="0">
                  <a:solidFill>
                    <a:srgbClr val="D4D4D4"/>
                  </a:solidFill>
                  <a:latin typeface="Menlo" panose="020B0609030804020204" pitchFamily="49" charset="0"/>
                </a:rPr>
              </a:br>
              <a:r>
                <a:rPr lang="en-US" sz="1400" dirty="0">
                  <a:solidFill>
                    <a:srgbClr val="D4D4D4"/>
                  </a:solidFill>
                  <a:latin typeface="Menlo" panose="020B0609030804020204" pitchFamily="49" charset="0"/>
                </a:rPr>
                <a:t> </a:t>
              </a:r>
              <a:endPara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AA628E83-04E1-5140-9FCA-E3A52AC7BB6F}"/>
                </a:ext>
              </a:extLst>
            </p:cNvPr>
            <p:cNvSpPr/>
            <p:nvPr/>
          </p:nvSpPr>
          <p:spPr>
            <a:xfrm>
              <a:off x="4479234" y="4354125"/>
              <a:ext cx="2408705" cy="545005"/>
            </a:xfrm>
            <a:prstGeom prst="rightArrow">
              <a:avLst/>
            </a:prstGeom>
            <a:solidFill>
              <a:srgbClr val="00BFC0"/>
            </a:solidFill>
            <a:ln w="76200">
              <a:solidFill>
                <a:srgbClr val="00BF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Assembler</a:t>
              </a:r>
            </a:p>
          </p:txBody>
        </p:sp>
      </p:grpSp>
      <p:sp>
        <p:nvSpPr>
          <p:cNvPr id="20" name="Left Arrow 19">
            <a:extLst>
              <a:ext uri="{FF2B5EF4-FFF2-40B4-BE49-F238E27FC236}">
                <a16:creationId xmlns:a16="http://schemas.microsoft.com/office/drawing/2014/main" id="{761D1010-2762-2F4A-8E90-47B3725CC6C8}"/>
              </a:ext>
            </a:extLst>
          </p:cNvPr>
          <p:cNvSpPr/>
          <p:nvPr/>
        </p:nvSpPr>
        <p:spPr>
          <a:xfrm>
            <a:off x="4820409" y="5718284"/>
            <a:ext cx="2615370" cy="587261"/>
          </a:xfrm>
          <a:prstGeom prst="leftArrow">
            <a:avLst/>
          </a:prstGeom>
          <a:solidFill>
            <a:srgbClr val="00BFC0"/>
          </a:solidFill>
          <a:ln w="76200">
            <a:solidFill>
              <a:srgbClr val="00B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Disassembler</a:t>
            </a:r>
          </a:p>
        </p:txBody>
      </p:sp>
    </p:spTree>
    <p:extLst>
      <p:ext uri="{BB962C8B-B14F-4D97-AF65-F5344CB8AC3E}">
        <p14:creationId xmlns:p14="http://schemas.microsoft.com/office/powerpoint/2010/main" val="72502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E206995-BC92-B44D-AD27-AE47D723F396}"/>
              </a:ext>
            </a:extLst>
          </p:cNvPr>
          <p:cNvSpPr txBox="1">
            <a:spLocks/>
          </p:cNvSpPr>
          <p:nvPr/>
        </p:nvSpPr>
        <p:spPr>
          <a:xfrm>
            <a:off x="476181" y="506155"/>
            <a:ext cx="8815863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00BFC0"/>
                </a:solidFill>
                <a:latin typeface="Calibri"/>
              </a:rPr>
              <a:t>Concepts</a:t>
            </a:r>
          </a:p>
          <a:p>
            <a:r>
              <a:rPr lang="en-US" sz="2400" dirty="0">
                <a:solidFill>
                  <a:schemeClr val="bg1"/>
                </a:solidFill>
                <a:latin typeface="Calibri"/>
              </a:rPr>
              <a:t>MFC Library and System DLLs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A5D1035-8ECE-6945-B947-E7D64DA16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98" y="1505886"/>
            <a:ext cx="784644" cy="7846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1C92BE-D7B1-3143-8AD9-D12552E286AF}"/>
              </a:ext>
            </a:extLst>
          </p:cNvPr>
          <p:cNvSpPr/>
          <p:nvPr/>
        </p:nvSpPr>
        <p:spPr>
          <a:xfrm>
            <a:off x="1836112" y="1436543"/>
            <a:ext cx="99907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“Microsoft Foundation Class Library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(MFC) is a 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hlinkClick r:id="rId4" tooltip="C++"/>
              </a:rPr>
              <a:t>C++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hlinkClick r:id="rId5" tooltip="Object-oriented programming"/>
              </a:rPr>
              <a:t>object-oriented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hlinkClick r:id="rId6" tooltip="Library (computer science)"/>
              </a:rPr>
              <a:t>library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for developing desktop applications for </a:t>
            </a:r>
            <a:r>
              <a:rPr lang="en-US" dirty="0">
                <a:solidFill>
                  <a:srgbClr val="00BFC0"/>
                </a:solidFill>
                <a:latin typeface="Arial" panose="020B0604020202020204" pitchFamily="34" charset="0"/>
                <a:hlinkClick r:id="rId7" tooltip="Windows"/>
              </a:rPr>
              <a:t>Windows</a:t>
            </a:r>
            <a:r>
              <a:rPr lang="en-US" dirty="0">
                <a:solidFill>
                  <a:srgbClr val="00BFC0"/>
                </a:solidFill>
                <a:latin typeface="Arial" panose="020B0604020202020204" pitchFamily="34" charset="0"/>
              </a:rPr>
              <a:t>”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– since 1992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06E5F4-4E20-4643-94D1-43E7AC235932}"/>
              </a:ext>
            </a:extLst>
          </p:cNvPr>
          <p:cNvSpPr/>
          <p:nvPr/>
        </p:nvSpPr>
        <p:spPr>
          <a:xfrm>
            <a:off x="6096000" y="2402790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BFC0"/>
                </a:solidFill>
              </a:rPr>
              <a:t>KERNEL32.DLL</a:t>
            </a:r>
          </a:p>
          <a:p>
            <a:r>
              <a:rPr lang="en-US" dirty="0">
                <a:solidFill>
                  <a:schemeClr val="bg1"/>
                </a:solidFill>
              </a:rPr>
              <a:t>most of the Win32 base APIs, such as memory management, input/output (I/O) operations, process and thread creation, and synchronization functions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00BFC0"/>
                </a:solidFill>
              </a:rPr>
              <a:t>USER32.DLL</a:t>
            </a:r>
          </a:p>
          <a:p>
            <a:r>
              <a:rPr lang="en-US" dirty="0">
                <a:solidFill>
                  <a:schemeClr val="bg1"/>
                </a:solidFill>
              </a:rPr>
              <a:t>implements the Windows USER component that creates and manipulates the standard elements of the Windows user interface, such as the desktop, windows, and menus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00BFC0"/>
                </a:solidFill>
              </a:rPr>
              <a:t>WS2_32.DLL</a:t>
            </a:r>
          </a:p>
          <a:p>
            <a:r>
              <a:rPr lang="en-US" dirty="0">
                <a:solidFill>
                  <a:schemeClr val="bg1"/>
                </a:solidFill>
              </a:rPr>
              <a:t>implements the Winsock API, which provides TCP/IP networking functions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00BFC0"/>
                </a:solidFill>
              </a:rPr>
              <a:t>… many many more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512EEEB-E863-2A47-A6B4-C40F81C2D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958" y="3741804"/>
            <a:ext cx="784644" cy="784644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2EB83758-B94B-E84F-A80E-7F7CC34C404B}"/>
              </a:ext>
            </a:extLst>
          </p:cNvPr>
          <p:cNvSpPr/>
          <p:nvPr/>
        </p:nvSpPr>
        <p:spPr>
          <a:xfrm rot="19480693">
            <a:off x="4640343" y="3424736"/>
            <a:ext cx="1493042" cy="216324"/>
          </a:xfrm>
          <a:prstGeom prst="rightArrow">
            <a:avLst/>
          </a:prstGeom>
          <a:solidFill>
            <a:srgbClr val="00BFC0"/>
          </a:solidFill>
          <a:ln w="76200">
            <a:solidFill>
              <a:srgbClr val="00B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BCF50EC2-1A1D-424D-A624-6F7229B3EB98}"/>
              </a:ext>
            </a:extLst>
          </p:cNvPr>
          <p:cNvSpPr/>
          <p:nvPr/>
        </p:nvSpPr>
        <p:spPr>
          <a:xfrm>
            <a:off x="4722329" y="4156355"/>
            <a:ext cx="1279877" cy="224725"/>
          </a:xfrm>
          <a:prstGeom prst="rightArrow">
            <a:avLst/>
          </a:prstGeom>
          <a:solidFill>
            <a:srgbClr val="00BFC0"/>
          </a:solidFill>
          <a:ln w="76200">
            <a:solidFill>
              <a:srgbClr val="00B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B299A547-F91A-014A-ADD8-434AB710820F}"/>
              </a:ext>
            </a:extLst>
          </p:cNvPr>
          <p:cNvSpPr/>
          <p:nvPr/>
        </p:nvSpPr>
        <p:spPr>
          <a:xfrm rot="2412156">
            <a:off x="4615793" y="4976538"/>
            <a:ext cx="1493042" cy="216324"/>
          </a:xfrm>
          <a:prstGeom prst="rightArrow">
            <a:avLst/>
          </a:prstGeom>
          <a:solidFill>
            <a:srgbClr val="00BFC0"/>
          </a:solidFill>
          <a:ln w="76200">
            <a:solidFill>
              <a:srgbClr val="00B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B92F83E-342E-1C41-AC72-FDB214C450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364454"/>
            <a:ext cx="3189678" cy="1583802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9CEFADA9-9384-0E4F-ACA0-DDC42DEC9120}"/>
              </a:ext>
            </a:extLst>
          </p:cNvPr>
          <p:cNvSpPr/>
          <p:nvPr/>
        </p:nvSpPr>
        <p:spPr>
          <a:xfrm>
            <a:off x="3024554" y="4041172"/>
            <a:ext cx="533819" cy="249474"/>
          </a:xfrm>
          <a:prstGeom prst="rightArrow">
            <a:avLst/>
          </a:prstGeom>
          <a:solidFill>
            <a:srgbClr val="00BFC0"/>
          </a:solidFill>
          <a:ln w="76200">
            <a:solidFill>
              <a:srgbClr val="00B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187821-341E-B64D-9767-6FE049DA1B24}"/>
              </a:ext>
            </a:extLst>
          </p:cNvPr>
          <p:cNvSpPr/>
          <p:nvPr/>
        </p:nvSpPr>
        <p:spPr>
          <a:xfrm>
            <a:off x="0" y="6581001"/>
            <a:ext cx="1415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</a:rPr>
              <a:t>Quotes of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</a:rPr>
              <a:t>wikipedia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9501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E206995-BC92-B44D-AD27-AE47D723F396}"/>
              </a:ext>
            </a:extLst>
          </p:cNvPr>
          <p:cNvSpPr txBox="1">
            <a:spLocks/>
          </p:cNvSpPr>
          <p:nvPr/>
        </p:nvSpPr>
        <p:spPr>
          <a:xfrm>
            <a:off x="476181" y="506155"/>
            <a:ext cx="8815863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00BFC0"/>
                </a:solidFill>
                <a:latin typeface="Calibri"/>
              </a:rPr>
              <a:t>Concepts</a:t>
            </a:r>
          </a:p>
          <a:p>
            <a:r>
              <a:rPr lang="en-US" sz="2400" dirty="0">
                <a:solidFill>
                  <a:schemeClr val="bg1"/>
                </a:solidFill>
                <a:latin typeface="Calibri"/>
              </a:rPr>
              <a:t>ASCII Table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B0780D-7D97-394C-9AF9-A0085B3A7C4E}"/>
              </a:ext>
            </a:extLst>
          </p:cNvPr>
          <p:cNvSpPr/>
          <p:nvPr/>
        </p:nvSpPr>
        <p:spPr>
          <a:xfrm>
            <a:off x="476181" y="153042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(original lower half)</a:t>
            </a: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 err="1">
                <a:solidFill>
                  <a:srgbClr val="00BF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CSec</a:t>
            </a:r>
            <a:r>
              <a:rPr lang="en-US" sz="3600" b="1" dirty="0">
                <a:solidFill>
                  <a:srgbClr val="00BF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r>
              <a:rPr lang="en-US" sz="3600" b="1" dirty="0">
                <a:solidFill>
                  <a:srgbClr val="00BF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3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0x43 – 67 </a:t>
            </a:r>
          </a:p>
          <a:p>
            <a:r>
              <a:rPr lang="en-US" sz="3600" b="1" dirty="0">
                <a:solidFill>
                  <a:srgbClr val="00BF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3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0x53 – 83</a:t>
            </a:r>
          </a:p>
          <a:p>
            <a:r>
              <a:rPr lang="en-US" sz="3600" b="1" dirty="0">
                <a:solidFill>
                  <a:srgbClr val="00BF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3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0x65 – 101</a:t>
            </a:r>
          </a:p>
          <a:p>
            <a:r>
              <a:rPr lang="en-US" sz="3600" b="1" dirty="0">
                <a:solidFill>
                  <a:srgbClr val="00BF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3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0x63 – 99 </a:t>
            </a:r>
          </a:p>
          <a:p>
            <a:r>
              <a:rPr lang="en-US" sz="3600" b="1" dirty="0">
                <a:solidFill>
                  <a:srgbClr val="00BF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3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0x2B – 43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5895E2-737A-FE4C-81FE-4228A5339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345" y="0"/>
            <a:ext cx="6858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43B2A2-B219-0542-A7AE-17020A7944F2}"/>
              </a:ext>
            </a:extLst>
          </p:cNvPr>
          <p:cNvSpPr/>
          <p:nvPr/>
        </p:nvSpPr>
        <p:spPr>
          <a:xfrm>
            <a:off x="0" y="6570336"/>
            <a:ext cx="28328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</a:t>
            </a:r>
            <a:r>
              <a:rPr lang="en-US" sz="1100" dirty="0" err="1">
                <a:solidFill>
                  <a:schemeClr val="bg1"/>
                </a:solidFill>
              </a:rPr>
              <a:t>github.com</a:t>
            </a:r>
            <a:r>
              <a:rPr lang="en-US" sz="1100" dirty="0">
                <a:solidFill>
                  <a:schemeClr val="bg1"/>
                </a:solidFill>
              </a:rPr>
              <a:t>/</a:t>
            </a:r>
            <a:r>
              <a:rPr lang="en-US" sz="1100" dirty="0" err="1">
                <a:solidFill>
                  <a:schemeClr val="bg1"/>
                </a:solidFill>
              </a:rPr>
              <a:t>tomgibara</a:t>
            </a:r>
            <a:r>
              <a:rPr lang="en-US" sz="1100" dirty="0">
                <a:solidFill>
                  <a:schemeClr val="bg1"/>
                </a:solidFill>
              </a:rPr>
              <a:t>/</a:t>
            </a:r>
            <a:r>
              <a:rPr lang="en-US" sz="1100" dirty="0" err="1">
                <a:solidFill>
                  <a:schemeClr val="bg1"/>
                </a:solidFill>
              </a:rPr>
              <a:t>ascii</a:t>
            </a:r>
            <a:r>
              <a:rPr lang="en-US" sz="1100" dirty="0">
                <a:solidFill>
                  <a:schemeClr val="bg1"/>
                </a:solidFill>
              </a:rPr>
              <a:t>-table/wiki</a:t>
            </a:r>
          </a:p>
        </p:txBody>
      </p:sp>
    </p:spTree>
    <p:extLst>
      <p:ext uri="{BB962C8B-B14F-4D97-AF65-F5344CB8AC3E}">
        <p14:creationId xmlns:p14="http://schemas.microsoft.com/office/powerpoint/2010/main" val="34766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E206995-BC92-B44D-AD27-AE47D723F396}"/>
              </a:ext>
            </a:extLst>
          </p:cNvPr>
          <p:cNvSpPr txBox="1">
            <a:spLocks/>
          </p:cNvSpPr>
          <p:nvPr/>
        </p:nvSpPr>
        <p:spPr>
          <a:xfrm>
            <a:off x="476181" y="506155"/>
            <a:ext cx="8815863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00BFC0"/>
                </a:solidFill>
                <a:latin typeface="Calibri"/>
              </a:rPr>
              <a:t>Concepts</a:t>
            </a:r>
          </a:p>
          <a:p>
            <a:r>
              <a:rPr lang="en-US" sz="2400" dirty="0">
                <a:solidFill>
                  <a:schemeClr val="bg1"/>
                </a:solidFill>
                <a:latin typeface="Calibri"/>
              </a:rPr>
              <a:t>ASCII vs WIDE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1DACEC-7F56-964B-AC84-0C4C9FF96935}"/>
              </a:ext>
            </a:extLst>
          </p:cNvPr>
          <p:cNvSpPr/>
          <p:nvPr/>
        </p:nvSpPr>
        <p:spPr>
          <a:xfrm>
            <a:off x="8018773" y="735212"/>
            <a:ext cx="37311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BF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0x43 – 67 </a:t>
            </a:r>
          </a:p>
          <a:p>
            <a:r>
              <a:rPr lang="en-US" sz="3200" b="1" dirty="0">
                <a:solidFill>
                  <a:srgbClr val="00BF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0x53 – 83</a:t>
            </a:r>
          </a:p>
          <a:p>
            <a:r>
              <a:rPr lang="en-US" sz="3200" b="1" dirty="0">
                <a:solidFill>
                  <a:srgbClr val="00BF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0x65 – 101</a:t>
            </a:r>
          </a:p>
          <a:p>
            <a:r>
              <a:rPr lang="en-US" sz="3200" b="1" dirty="0">
                <a:solidFill>
                  <a:srgbClr val="00BF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0x63 – 99 </a:t>
            </a:r>
          </a:p>
          <a:p>
            <a:r>
              <a:rPr lang="en-US" sz="3200" b="1" dirty="0">
                <a:solidFill>
                  <a:srgbClr val="00BF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0x2B – 43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2B8C6D9-2EFA-4D44-BCBF-5FB5008D4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885654"/>
              </p:ext>
            </p:extLst>
          </p:nvPr>
        </p:nvGraphicFramePr>
        <p:xfrm>
          <a:off x="476181" y="2706315"/>
          <a:ext cx="4953000" cy="994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14745846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46128507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971185747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67846297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00816947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291229882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20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20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20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795419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20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20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69794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27D9E07-A830-D840-A7AC-3F86F6D2E563}"/>
              </a:ext>
            </a:extLst>
          </p:cNvPr>
          <p:cNvSpPr/>
          <p:nvPr/>
        </p:nvSpPr>
        <p:spPr>
          <a:xfrm>
            <a:off x="476181" y="2130852"/>
            <a:ext cx="39779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BFC0"/>
                </a:solidFill>
              </a:rPr>
              <a:t>ASCII string in memory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CD68B6-CB57-694B-B902-87F6003F9587}"/>
              </a:ext>
            </a:extLst>
          </p:cNvPr>
          <p:cNvSpPr/>
          <p:nvPr/>
        </p:nvSpPr>
        <p:spPr>
          <a:xfrm>
            <a:off x="476181" y="4355523"/>
            <a:ext cx="58628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BFC0"/>
                </a:solidFill>
              </a:rPr>
              <a:t>WIDE (Unicode) string in memory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8634584-8C07-0942-8AA6-AFCA6D8FC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244338"/>
              </p:ext>
            </p:extLst>
          </p:nvPr>
        </p:nvGraphicFramePr>
        <p:xfrm>
          <a:off x="476181" y="5013150"/>
          <a:ext cx="9906000" cy="1092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44422787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1502229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9356414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80919512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342886335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54747133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500680225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31425016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7969239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19679452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00785783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704188440"/>
                    </a:ext>
                  </a:extLst>
                </a:gridCol>
              </a:tblGrid>
              <a:tr h="546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u="none" strike="noStrike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endParaRPr lang="en-US" sz="3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u="none" strike="noStrike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n-US" sz="3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</a:t>
                      </a:r>
                      <a:endParaRPr lang="en-US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n-US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u="none" strike="noStrike">
                          <a:solidFill>
                            <a:schemeClr val="bg1"/>
                          </a:solidFill>
                          <a:effectLst/>
                        </a:rPr>
                        <a:t>e</a:t>
                      </a:r>
                      <a:endParaRPr lang="en-US" sz="3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u="none" strike="noStrike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n-US" sz="3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u="none" strike="noStrike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endParaRPr lang="en-US" sz="3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u="none" strike="noStrike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n-US" sz="3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u="none" strike="noStrike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3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u="none" strike="noStrike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n-US" sz="3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u="none" strike="noStrike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n-US" sz="3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u="none" strike="noStrike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n-US" sz="3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894287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u="none" strike="noStrike">
                          <a:solidFill>
                            <a:schemeClr val="bg1"/>
                          </a:solidFill>
                          <a:effectLst/>
                        </a:rPr>
                        <a:t>43</a:t>
                      </a:r>
                      <a:endParaRPr lang="en-US" sz="3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00</a:t>
                      </a:r>
                      <a:endParaRPr lang="en-US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u="none" strike="noStrike">
                          <a:solidFill>
                            <a:schemeClr val="bg1"/>
                          </a:solidFill>
                          <a:effectLst/>
                        </a:rPr>
                        <a:t>53</a:t>
                      </a:r>
                      <a:endParaRPr lang="en-US" sz="3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00</a:t>
                      </a:r>
                      <a:endParaRPr lang="en-US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u="none" strike="noStrike">
                          <a:solidFill>
                            <a:schemeClr val="bg1"/>
                          </a:solidFill>
                          <a:effectLst/>
                        </a:rPr>
                        <a:t>65</a:t>
                      </a:r>
                      <a:endParaRPr lang="en-US" sz="3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00</a:t>
                      </a:r>
                      <a:endParaRPr lang="en-US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u="none" strike="noStrike">
                          <a:solidFill>
                            <a:schemeClr val="bg1"/>
                          </a:solidFill>
                          <a:effectLst/>
                        </a:rPr>
                        <a:t>63</a:t>
                      </a:r>
                      <a:endParaRPr lang="en-US" sz="3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00</a:t>
                      </a:r>
                      <a:endParaRPr lang="en-US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u="none" strike="noStrike">
                          <a:solidFill>
                            <a:schemeClr val="bg1"/>
                          </a:solidFill>
                          <a:effectLst/>
                        </a:rPr>
                        <a:t>2b</a:t>
                      </a:r>
                      <a:endParaRPr lang="en-US" sz="3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00</a:t>
                      </a:r>
                      <a:endParaRPr lang="en-US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00</a:t>
                      </a:r>
                      <a:endParaRPr lang="en-US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00</a:t>
                      </a:r>
                      <a:endParaRPr lang="en-US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213952"/>
                  </a:ext>
                </a:extLst>
              </a:tr>
            </a:tbl>
          </a:graphicData>
        </a:graphic>
      </p:graphicFrame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B03A94D-006F-FB49-803A-8B439FB9432C}"/>
              </a:ext>
            </a:extLst>
          </p:cNvPr>
          <p:cNvCxnSpPr>
            <a:cxnSpLocks/>
          </p:cNvCxnSpPr>
          <p:nvPr/>
        </p:nvCxnSpPr>
        <p:spPr>
          <a:xfrm flipV="1">
            <a:off x="2120202" y="5013150"/>
            <a:ext cx="0" cy="134745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CC61A3-D34E-A945-8E0B-4703689CDA5B}"/>
              </a:ext>
            </a:extLst>
          </p:cNvPr>
          <p:cNvCxnSpPr>
            <a:cxnSpLocks/>
          </p:cNvCxnSpPr>
          <p:nvPr/>
        </p:nvCxnSpPr>
        <p:spPr>
          <a:xfrm flipV="1">
            <a:off x="3779855" y="5013150"/>
            <a:ext cx="0" cy="134745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F7122DA-F654-D742-B8A9-2FEB09B7502D}"/>
              </a:ext>
            </a:extLst>
          </p:cNvPr>
          <p:cNvCxnSpPr>
            <a:cxnSpLocks/>
          </p:cNvCxnSpPr>
          <p:nvPr/>
        </p:nvCxnSpPr>
        <p:spPr>
          <a:xfrm flipV="1">
            <a:off x="5429181" y="5013150"/>
            <a:ext cx="0" cy="134745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1CCA19F-B6A0-F34D-AFB2-C444E7D3FEDB}"/>
              </a:ext>
            </a:extLst>
          </p:cNvPr>
          <p:cNvCxnSpPr>
            <a:cxnSpLocks/>
          </p:cNvCxnSpPr>
          <p:nvPr/>
        </p:nvCxnSpPr>
        <p:spPr>
          <a:xfrm flipV="1">
            <a:off x="7085763" y="5013150"/>
            <a:ext cx="0" cy="134745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EAAA51-D6AF-414D-AB21-9D38F44D8564}"/>
              </a:ext>
            </a:extLst>
          </p:cNvPr>
          <p:cNvCxnSpPr>
            <a:cxnSpLocks/>
          </p:cNvCxnSpPr>
          <p:nvPr/>
        </p:nvCxnSpPr>
        <p:spPr>
          <a:xfrm flipV="1">
            <a:off x="8733692" y="5013150"/>
            <a:ext cx="0" cy="134745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4E8DFD-7199-B04F-835C-83ECE2FE53E6}"/>
              </a:ext>
            </a:extLst>
          </p:cNvPr>
          <p:cNvCxnSpPr>
            <a:cxnSpLocks/>
          </p:cNvCxnSpPr>
          <p:nvPr/>
        </p:nvCxnSpPr>
        <p:spPr>
          <a:xfrm flipV="1">
            <a:off x="10382181" y="5013150"/>
            <a:ext cx="1675" cy="134745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BBC9CA-3F6E-814D-931A-C23935E88FF3}"/>
              </a:ext>
            </a:extLst>
          </p:cNvPr>
          <p:cNvSpPr/>
          <p:nvPr/>
        </p:nvSpPr>
        <p:spPr>
          <a:xfrm>
            <a:off x="9115260" y="6360607"/>
            <a:ext cx="3076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unicode-table.com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1605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E206995-BC92-B44D-AD27-AE47D723F396}"/>
              </a:ext>
            </a:extLst>
          </p:cNvPr>
          <p:cNvSpPr txBox="1">
            <a:spLocks/>
          </p:cNvSpPr>
          <p:nvPr/>
        </p:nvSpPr>
        <p:spPr>
          <a:xfrm>
            <a:off x="476181" y="506155"/>
            <a:ext cx="8815863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00BFC0"/>
                </a:solidFill>
                <a:latin typeface="Calibri"/>
              </a:rPr>
              <a:t>Concepts</a:t>
            </a:r>
          </a:p>
          <a:p>
            <a:r>
              <a:rPr lang="en-US" sz="2400" dirty="0">
                <a:solidFill>
                  <a:schemeClr val="bg1"/>
                </a:solidFill>
                <a:latin typeface="Calibri"/>
              </a:rPr>
              <a:t>Debugger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DCF2D6-2C60-FD45-9AA8-C6417B2217F5}"/>
              </a:ext>
            </a:extLst>
          </p:cNvPr>
          <p:cNvSpPr/>
          <p:nvPr/>
        </p:nvSpPr>
        <p:spPr>
          <a:xfrm>
            <a:off x="476181" y="1630904"/>
            <a:ext cx="1101299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debugger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or 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debugging tool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is a 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hlinkClick r:id="rId3" tooltip="Computer program"/>
              </a:rPr>
              <a:t>computer program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that is used to 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hlinkClick r:id="rId4" tooltip="Software testing"/>
              </a:rPr>
              <a:t>test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and 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hlinkClick r:id="rId5" tooltip="Debugging"/>
              </a:rPr>
              <a:t>debug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other programs (the "target" program (Wikipedia)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Software that allows you to go step-by-step through a live program and while doing it displays actual code and memory content (Kalli)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BFC0"/>
                </a:solidFill>
                <a:latin typeface="Arial" panose="020B0604020202020204" pitchFamily="34" charset="0"/>
              </a:rPr>
              <a:t>common ones include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Visual Studio (the IDE offers its own debugger)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SoftIce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(back then tool of the trade) – sold (around the time of Quake II) … and killed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OllyDbg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– currently most commonly used  (free)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BFC0"/>
                </a:solidFill>
                <a:latin typeface="Arial" panose="020B0604020202020204" pitchFamily="34" charset="0"/>
              </a:rPr>
              <a:t>WinDbg</a:t>
            </a:r>
            <a:r>
              <a:rPr lang="en-US" dirty="0">
                <a:solidFill>
                  <a:srgbClr val="00BFC0"/>
                </a:solidFill>
                <a:latin typeface="Arial" panose="020B0604020202020204" pitchFamily="34" charset="0"/>
              </a:rPr>
              <a:t> – Windows Debugger (free). Often used for </a:t>
            </a:r>
            <a:r>
              <a:rPr lang="en-US" dirty="0" err="1">
                <a:solidFill>
                  <a:srgbClr val="00BFC0"/>
                </a:solidFill>
                <a:latin typeface="Arial" panose="020B0604020202020204" pitchFamily="34" charset="0"/>
              </a:rPr>
              <a:t>crashdump</a:t>
            </a:r>
            <a:r>
              <a:rPr lang="en-US" dirty="0">
                <a:solidFill>
                  <a:srgbClr val="00BFC0"/>
                </a:solidFill>
                <a:latin typeface="Arial" panose="020B0604020202020204" pitchFamily="34" charset="0"/>
              </a:rPr>
              <a:t> analysis (support environments). We’ll use this one (probably the most useful in your working career)</a:t>
            </a:r>
            <a:endParaRPr lang="en-US" dirty="0">
              <a:solidFill>
                <a:srgbClr val="00B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00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E206995-BC92-B44D-AD27-AE47D723F396}"/>
              </a:ext>
            </a:extLst>
          </p:cNvPr>
          <p:cNvSpPr txBox="1">
            <a:spLocks/>
          </p:cNvSpPr>
          <p:nvPr/>
        </p:nvSpPr>
        <p:spPr>
          <a:xfrm>
            <a:off x="476181" y="506155"/>
            <a:ext cx="8815863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00BFC0"/>
                </a:solidFill>
                <a:latin typeface="Calibri"/>
              </a:rPr>
              <a:t>Concepts</a:t>
            </a:r>
          </a:p>
          <a:p>
            <a:r>
              <a:rPr lang="en-US" sz="2400" dirty="0">
                <a:solidFill>
                  <a:schemeClr val="bg1"/>
                </a:solidFill>
                <a:latin typeface="Calibri"/>
              </a:rPr>
              <a:t>CPU registers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DCF2D6-2C60-FD45-9AA8-C6417B2217F5}"/>
              </a:ext>
            </a:extLst>
          </p:cNvPr>
          <p:cNvSpPr/>
          <p:nvPr/>
        </p:nvSpPr>
        <p:spPr>
          <a:xfrm>
            <a:off x="466133" y="1630904"/>
            <a:ext cx="11012994" cy="461664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registers are like variables. Each with a fixed or typical purpose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FC0"/>
                </a:solidFill>
              </a:rPr>
              <a:t>EAX, EBX, ECX, EDC </a:t>
            </a:r>
            <a:r>
              <a:rPr lang="en-US" dirty="0">
                <a:solidFill>
                  <a:schemeClr val="bg1"/>
                </a:solidFill>
              </a:rPr>
              <a:t>are commonly used for calculations. </a:t>
            </a:r>
            <a:r>
              <a:rPr lang="en-US" dirty="0">
                <a:solidFill>
                  <a:srgbClr val="00BFC0"/>
                </a:solidFill>
              </a:rPr>
              <a:t>EAX</a:t>
            </a:r>
            <a:r>
              <a:rPr lang="en-US" dirty="0">
                <a:solidFill>
                  <a:schemeClr val="bg1"/>
                </a:solidFill>
              </a:rPr>
              <a:t> often used for function results (return values from calls). ESI, EDI can also be used b </a:t>
            </a:r>
            <a:r>
              <a:rPr lang="en-US" dirty="0" err="1">
                <a:solidFill>
                  <a:schemeClr val="bg1"/>
                </a:solidFill>
              </a:rPr>
              <a:t>ut</a:t>
            </a:r>
            <a:r>
              <a:rPr lang="en-US" dirty="0">
                <a:solidFill>
                  <a:schemeClr val="bg1"/>
                </a:solidFill>
              </a:rPr>
              <a:t> they have additional reserved use (string operations like REPNZ SCASB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FC0"/>
                </a:solidFill>
              </a:rPr>
              <a:t>EIP</a:t>
            </a:r>
            <a:r>
              <a:rPr lang="en-US" dirty="0">
                <a:solidFill>
                  <a:schemeClr val="bg1"/>
                </a:solidFill>
              </a:rPr>
              <a:t> (Instruction pointer) points to exactly what code in memory is being executed next. Think line numbers in old basic programs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FC0"/>
                </a:solidFill>
              </a:rPr>
              <a:t>EBP/ESP </a:t>
            </a:r>
            <a:r>
              <a:rPr lang="en-US" dirty="0">
                <a:solidFill>
                  <a:schemeClr val="bg1"/>
                </a:solidFill>
              </a:rPr>
              <a:t>are stack pointers (they point to where values are stored in memory)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rgbClr val="00BFC0"/>
                </a:solidFill>
              </a:rPr>
              <a:t>Sub registers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Example: </a:t>
            </a:r>
          </a:p>
          <a:p>
            <a:r>
              <a:rPr lang="en-US" b="1" dirty="0">
                <a:solidFill>
                  <a:srgbClr val="00BF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 = 12345678 </a:t>
            </a:r>
            <a:r>
              <a:rPr lang="en-US" dirty="0">
                <a:solidFill>
                  <a:schemeClr val="bg1"/>
                </a:solidFill>
              </a:rPr>
              <a:t>(hex) (EAX, EBX, ECX and EDX all 4 bytes each. Yes.. 32bit computing)</a:t>
            </a:r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b="1" dirty="0">
                <a:solidFill>
                  <a:srgbClr val="00BF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AX  =     5678</a:t>
            </a:r>
          </a:p>
          <a:p>
            <a:r>
              <a:rPr lang="en-US" b="1" dirty="0">
                <a:solidFill>
                  <a:srgbClr val="00BF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AH  =     56</a:t>
            </a:r>
          </a:p>
          <a:p>
            <a:r>
              <a:rPr lang="en-US" b="1" dirty="0">
                <a:solidFill>
                  <a:srgbClr val="00BF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AL  =       78</a:t>
            </a:r>
          </a:p>
          <a:p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</a:rPr>
              <a:t>(same is valid for the other 3: </a:t>
            </a:r>
            <a:r>
              <a:rPr lang="en-US" b="1" dirty="0">
                <a:solidFill>
                  <a:srgbClr val="00BF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 -&gt; CX, CH, CL)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AA886-5CD3-2A48-A5F5-C9565C53ED32}"/>
              </a:ext>
            </a:extLst>
          </p:cNvPr>
          <p:cNvSpPr txBox="1"/>
          <p:nvPr/>
        </p:nvSpPr>
        <p:spPr>
          <a:xfrm rot="20991165">
            <a:off x="-269686" y="27160"/>
            <a:ext cx="12285735" cy="6186309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none" rtlCol="0">
            <a:spAutoFit/>
          </a:bodyPr>
          <a:lstStyle/>
          <a:p>
            <a:pPr algn="ctr"/>
            <a:endParaRPr lang="en-US" sz="6600" dirty="0">
              <a:solidFill>
                <a:srgbClr val="00BFC0"/>
              </a:solidFill>
              <a:effectLst>
                <a:outerShdw blurRad="50800" dist="241300" dir="2700000" algn="tl" rotWithShape="0">
                  <a:prstClr val="black">
                    <a:alpha val="40000"/>
                  </a:prstClr>
                </a:outerShdw>
              </a:effectLst>
              <a:latin typeface="Stencil" pitchFamily="82" charset="77"/>
            </a:endParaRPr>
          </a:p>
          <a:p>
            <a:pPr algn="ctr"/>
            <a:r>
              <a:rPr lang="en-US" sz="6600" dirty="0">
                <a:solidFill>
                  <a:srgbClr val="00BFC0"/>
                </a:solidFill>
                <a:effectLst>
                  <a:outerShdw blurRad="50800" dist="241300" dir="2700000" algn="tl" rotWithShape="0">
                    <a:prstClr val="black">
                      <a:alpha val="40000"/>
                    </a:prstClr>
                  </a:outerShdw>
                </a:effectLst>
                <a:latin typeface="Stencil" pitchFamily="82" charset="77"/>
              </a:rPr>
              <a:t>DON’T WORRY </a:t>
            </a:r>
          </a:p>
          <a:p>
            <a:pPr algn="ctr"/>
            <a:r>
              <a:rPr lang="en-US" sz="6600" dirty="0">
                <a:solidFill>
                  <a:srgbClr val="00BFC0"/>
                </a:solidFill>
                <a:effectLst>
                  <a:outerShdw blurRad="50800" dist="241300" dir="2700000" algn="tl" rotWithShape="0">
                    <a:prstClr val="black">
                      <a:alpha val="40000"/>
                    </a:prstClr>
                  </a:outerShdw>
                </a:effectLst>
                <a:latin typeface="Stencil" pitchFamily="82" charset="77"/>
              </a:rPr>
              <a:t>NO NEED TO REMEMBER </a:t>
            </a:r>
          </a:p>
          <a:p>
            <a:pPr algn="ctr"/>
            <a:r>
              <a:rPr lang="en-US" sz="6600" dirty="0">
                <a:solidFill>
                  <a:srgbClr val="00BFC0"/>
                </a:solidFill>
                <a:effectLst>
                  <a:outerShdw blurRad="50800" dist="241300" dir="2700000" algn="tl" rotWithShape="0">
                    <a:prstClr val="black">
                      <a:alpha val="40000"/>
                    </a:prstClr>
                  </a:outerShdw>
                </a:effectLst>
                <a:latin typeface="Stencil" pitchFamily="82" charset="77"/>
              </a:rPr>
              <a:t>THIS FOR NOW! </a:t>
            </a:r>
          </a:p>
          <a:p>
            <a:pPr algn="ctr"/>
            <a:r>
              <a:rPr lang="en-US" sz="6600" dirty="0">
                <a:solidFill>
                  <a:srgbClr val="00BFC0"/>
                </a:solidFill>
                <a:effectLst>
                  <a:outerShdw blurRad="50800" dist="241300" dir="2700000" algn="tl" rotWithShape="0">
                    <a:prstClr val="black">
                      <a:alpha val="40000"/>
                    </a:prstClr>
                  </a:outerShdw>
                </a:effectLst>
                <a:latin typeface="Stencil" pitchFamily="82" charset="77"/>
              </a:rPr>
              <a:t>I JUST NEEDED TO MENTION IT</a:t>
            </a:r>
          </a:p>
          <a:p>
            <a:pPr algn="ctr"/>
            <a:endParaRPr lang="en-US" sz="6600" dirty="0">
              <a:solidFill>
                <a:srgbClr val="00BFC0"/>
              </a:solidFill>
              <a:effectLst>
                <a:outerShdw blurRad="50800" dist="241300" dir="2700000" algn="tl" rotWithShape="0">
                  <a:prstClr val="black">
                    <a:alpha val="40000"/>
                  </a:prstClr>
                </a:outerShdw>
              </a:effectLst>
              <a:latin typeface="Stencil" pitchFamily="8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6980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14127</TotalTime>
  <Words>726</Words>
  <Application>Microsoft Macintosh PowerPoint</Application>
  <PresentationFormat>Widescreen</PresentationFormat>
  <Paragraphs>169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Menlo</vt:lpstr>
      <vt:lpstr>Stencil</vt:lpstr>
      <vt:lpstr>Wingdings</vt:lpstr>
      <vt:lpstr>Office Theme</vt:lpstr>
      <vt:lpstr>A view into Software Cracking Part 2 Kalli Schlauch – GCIH, CEH, TCSM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Demo 1</vt:lpstr>
      <vt:lpstr>Live Demo 2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view into Software Cracking Kalli Schlauch – GCIH, CEH</dc:title>
  <dc:creator>kalli none</dc:creator>
  <cp:lastModifiedBy>kalli none</cp:lastModifiedBy>
  <cp:revision>94</cp:revision>
  <dcterms:created xsi:type="dcterms:W3CDTF">2018-02-27T20:13:48Z</dcterms:created>
  <dcterms:modified xsi:type="dcterms:W3CDTF">2018-04-10T17:08:16Z</dcterms:modified>
</cp:coreProperties>
</file>